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9"/>
  </p:notesMasterIdLst>
  <p:sldIdLst>
    <p:sldId id="593" r:id="rId5"/>
    <p:sldId id="634" r:id="rId6"/>
    <p:sldId id="635" r:id="rId7"/>
    <p:sldId id="63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8435" autoAdjust="0"/>
  </p:normalViewPr>
  <p:slideViewPr>
    <p:cSldViewPr snapToGrid="0">
      <p:cViewPr varScale="1">
        <p:scale>
          <a:sx n="39" d="100"/>
          <a:sy n="39" d="100"/>
        </p:scale>
        <p:origin x="16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B9514-4D67-49A6-8D3F-57903785AF92}" type="datetimeFigureOut">
              <a:rPr lang="nl-BE" smtClean="0"/>
              <a:t>2/04/2021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0CB22-9838-4EAA-A1AC-2713E6A5B23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1718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13515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678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747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0CB22-9838-4EAA-A1AC-2713E6A5B23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13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spreker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2BD1C-3F16-43E3-8885-70F56B35AC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313" y="1089491"/>
            <a:ext cx="1967789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persoon, binnen, vrouw, staand&#10;&#10;Automatisch gegenereerde beschrijving">
            <a:extLst>
              <a:ext uri="{FF2B5EF4-FFF2-40B4-BE49-F238E27FC236}">
                <a16:creationId xmlns:a16="http://schemas.microsoft.com/office/drawing/2014/main" id="{ED101F40-BE7E-490B-BDD3-DD0A08F0A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679" b="4892"/>
          <a:stretch/>
        </p:blipFill>
        <p:spPr>
          <a:xfrm>
            <a:off x="0" y="-1"/>
            <a:ext cx="8390147" cy="472292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F8CE76F-7B30-4536-B307-0609A4CF2FDD}"/>
              </a:ext>
            </a:extLst>
          </p:cNvPr>
          <p:cNvSpPr txBox="1"/>
          <p:nvPr userDrawn="1"/>
        </p:nvSpPr>
        <p:spPr>
          <a:xfrm>
            <a:off x="9517312" y="3173200"/>
            <a:ext cx="19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/>
              <a:t>7 december 2020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6939580-AC44-4763-BCE4-E824C4014D69}"/>
              </a:ext>
            </a:extLst>
          </p:cNvPr>
          <p:cNvSpPr txBox="1"/>
          <p:nvPr userDrawn="1"/>
        </p:nvSpPr>
        <p:spPr>
          <a:xfrm rot="16200000">
            <a:off x="7769491" y="3749223"/>
            <a:ext cx="2060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Foto: Frank Toussaint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D0F1937-5C02-4B51-8779-279FE01E9D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2CC9D718-1B16-4F17-B192-87CBADB554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8DD8410-1F9C-4F66-B08E-51A1721D44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9A9FAC4-8D72-4F1F-B34E-ECE3CE2272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21F9D7A-FE7A-485B-8543-82A4A4F92C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D283F8-20D5-49D7-921C-4455B926B9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34F5F9-0C31-451B-9D28-69D8AC24B1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200F6906-61C6-4613-844F-E5FD419930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DC069E33-0094-4467-8099-57D26AA4ED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74" y="1"/>
            <a:ext cx="890726" cy="79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D285A-F7D4-4729-AB62-61B0ACC5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0138"/>
            <a:ext cx="8229600" cy="1463040"/>
          </a:xfrm>
        </p:spPr>
        <p:txBody>
          <a:bodyPr anchor="ctr">
            <a:normAutofit fontScale="90000"/>
          </a:bodyPr>
          <a:lstStyle/>
          <a:p>
            <a:r>
              <a:rPr lang="nl-NL" sz="4000" dirty="0"/>
              <a:t>Groeien in </a:t>
            </a:r>
            <a:br>
              <a:rPr lang="nl-NL" sz="4000" dirty="0"/>
            </a:br>
            <a:r>
              <a:rPr lang="nl-NL" sz="4000" dirty="0"/>
              <a:t>taal-</a:t>
            </a:r>
            <a:r>
              <a:rPr lang="nl-NL" sz="4000" dirty="0" err="1"/>
              <a:t>denkstimulerende</a:t>
            </a:r>
            <a:r>
              <a:rPr lang="nl-NL" sz="4000" dirty="0"/>
              <a:t> </a:t>
            </a:r>
            <a:br>
              <a:rPr lang="nl-NL" sz="4000" dirty="0"/>
            </a:br>
            <a:r>
              <a:rPr lang="nl-NL" sz="4000" dirty="0"/>
              <a:t>EF-begeleiding.  </a:t>
            </a:r>
            <a:br>
              <a:rPr lang="nl-NL" sz="4000" dirty="0"/>
            </a:br>
            <a:endParaRPr lang="nl-NL" sz="40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D719E0-70EF-47E2-B27F-78B72E5B0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484944" cy="1463040"/>
          </a:xfrm>
        </p:spPr>
        <p:txBody>
          <a:bodyPr/>
          <a:lstStyle/>
          <a:p>
            <a:r>
              <a:rPr lang="en-US" dirty="0"/>
              <a:t>Catherine Malfait</a:t>
            </a:r>
          </a:p>
          <a:p>
            <a:endParaRPr lang="en-US" dirty="0"/>
          </a:p>
          <a:p>
            <a:r>
              <a:rPr lang="en-US" dirty="0" err="1"/>
              <a:t>Odisee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CFF199-72E7-493F-9C55-987B1A6AA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819" y="6209828"/>
            <a:ext cx="122872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39DC18A-73F2-4223-94F3-86B9EC0C9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294" y="5961539"/>
            <a:ext cx="3429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40EA3339-B248-44EC-8553-85D3BAA818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5" b="30415"/>
          <a:stretch>
            <a:fillRect/>
          </a:stretch>
        </p:blipFill>
        <p:spPr>
          <a:xfrm>
            <a:off x="721169" y="434822"/>
            <a:ext cx="9733567" cy="36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4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C2AD84D-7859-4B7E-934A-8BC8157302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153400" y="3904488"/>
            <a:ext cx="4038600" cy="3113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1. Foci – link met grote kansen – vernieuwende aspect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87" y="2084832"/>
            <a:ext cx="9720073" cy="4023360"/>
          </a:xfrm>
        </p:spPr>
        <p:txBody>
          <a:bodyPr>
            <a:normAutofit/>
          </a:bodyPr>
          <a:lstStyle/>
          <a:p>
            <a:pPr lvl="0"/>
            <a:r>
              <a:rPr lang="nl-NL" sz="3200" dirty="0"/>
              <a:t>1. Inhoudelijke focus: werken aan gelijke kansen met executieve functies (EF) als hefboom.  Hoe kijken naar onderwijs met een </a:t>
            </a:r>
            <a:r>
              <a:rPr lang="nl-NL" sz="3200" b="1" dirty="0" err="1"/>
              <a:t>taalstimulerende</a:t>
            </a:r>
            <a:r>
              <a:rPr lang="nl-NL" sz="3200" dirty="0"/>
              <a:t> EF-bril?  </a:t>
            </a:r>
            <a:endParaRPr lang="nl-BE" sz="3200" dirty="0"/>
          </a:p>
          <a:p>
            <a:r>
              <a:rPr lang="nl-NL" sz="3200" dirty="0"/>
              <a:t>2. Pedagogisch-didactische focus: Versterking </a:t>
            </a:r>
            <a:r>
              <a:rPr lang="nl-NL" sz="3200" b="1" dirty="0"/>
              <a:t>professionele leergemeenschappen</a:t>
            </a:r>
            <a:r>
              <a:rPr lang="nl-NL" sz="3200" dirty="0"/>
              <a:t> in de basisschool en tussen lerarenopleidingen en basisscholen</a:t>
            </a:r>
            <a:endParaRPr lang="nl-BE" sz="32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7114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2. Doelstellingen (+ projectfasering)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‘Groeien in EF. Hoe? Zo!’ uitgerold in 4 basisscholen, met </a:t>
            </a:r>
            <a:r>
              <a:rPr lang="nl-NL" sz="3200">
                <a:solidFill>
                  <a:srgbClr val="201F1E"/>
                </a:solidFill>
                <a:latin typeface="Source Sans Pro" panose="020B0503030403020204" pitchFamily="34" charset="0"/>
              </a:rPr>
              <a:t>extra focus op </a:t>
            </a: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taalstimulering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sz="3200" b="0" i="0" dirty="0">
                <a:solidFill>
                  <a:srgbClr val="201F1E"/>
                </a:solidFill>
                <a:effectLst/>
                <a:latin typeface="Source Sans Pro" panose="020B0503030403020204" pitchFamily="34" charset="0"/>
              </a:rPr>
              <a:t>Ontwikkelen van </a:t>
            </a: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een lerend netwerk </a:t>
            </a:r>
            <a:r>
              <a:rPr lang="nl-NL" sz="3200" dirty="0" err="1">
                <a:solidFill>
                  <a:srgbClr val="201F1E"/>
                </a:solidFill>
                <a:latin typeface="Source Sans Pro" panose="020B0503030403020204" pitchFamily="34" charset="0"/>
              </a:rPr>
              <a:t>adhv</a:t>
            </a: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 p</a:t>
            </a:r>
            <a:r>
              <a:rPr lang="nl-NL" sz="3200" b="0" i="0" dirty="0">
                <a:solidFill>
                  <a:srgbClr val="201F1E"/>
                </a:solidFill>
                <a:effectLst/>
                <a:latin typeface="Source Sans Pro" panose="020B0503030403020204" pitchFamily="34" charset="0"/>
              </a:rPr>
              <a:t>rofessionele leergemeenschappen</a:t>
            </a: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                </a:t>
            </a:r>
          </a:p>
          <a:p>
            <a:pPr marL="514350" indent="-514350" algn="l">
              <a:buFont typeface="+mj-lt"/>
              <a:buAutoNum type="arabicPeriod"/>
            </a:pP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Studenten met inzicht in hun </a:t>
            </a:r>
            <a:r>
              <a:rPr lang="nl-NL" sz="3200" dirty="0" err="1">
                <a:solidFill>
                  <a:srgbClr val="201F1E"/>
                </a:solidFill>
                <a:latin typeface="Source Sans Pro" panose="020B0503030403020204" pitchFamily="34" charset="0"/>
              </a:rPr>
              <a:t>EF’s</a:t>
            </a: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 en in hoe de EF van de leerlingen te versterken + mogelijkheid tot verdiepend traject</a:t>
            </a:r>
          </a:p>
          <a:p>
            <a:pPr marL="0" indent="0" algn="l">
              <a:buNone/>
            </a:pPr>
            <a:r>
              <a:rPr lang="nl-NL" sz="3200" dirty="0">
                <a:solidFill>
                  <a:srgbClr val="201F1E"/>
                </a:solidFill>
                <a:latin typeface="Source Sans Pro" panose="020B0503030403020204" pitchFamily="34" charset="0"/>
              </a:rPr>
              <a:t>	</a:t>
            </a:r>
          </a:p>
          <a:p>
            <a:pPr marL="0" indent="0" algn="l">
              <a:buNone/>
            </a:pPr>
            <a:endParaRPr lang="nl-NL" sz="3200" b="0" i="0" dirty="0">
              <a:solidFill>
                <a:srgbClr val="201F1E"/>
              </a:solidFill>
              <a:effectLst/>
              <a:latin typeface="Source Sans Pro" panose="020B0503030403020204" pitchFamily="34" charset="0"/>
            </a:endParaRPr>
          </a:p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3332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041A4-59E9-42B4-92BA-9DD5441F6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3. Verwachte projectresultaten</a:t>
            </a:r>
            <a:r>
              <a:rPr lang="nl-NL" sz="4000"/>
              <a:t>: </a:t>
            </a:r>
            <a:br>
              <a:rPr lang="nl-NL" sz="4000"/>
            </a:br>
            <a:r>
              <a:rPr lang="nl-NL" sz="4000"/>
              <a:t>studenten</a:t>
            </a:r>
            <a:r>
              <a:rPr lang="nl-NL" sz="4000" dirty="0"/>
              <a:t>, leerkrachten </a:t>
            </a:r>
            <a:r>
              <a:rPr lang="nl-NL" sz="4000"/>
              <a:t>en lerarenopleiders</a:t>
            </a:r>
            <a:endParaRPr lang="nl-BE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B2EBA9-4C1F-4B50-A149-F7EF3FCC8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l-NL" sz="1800" dirty="0">
              <a:solidFill>
                <a:srgbClr val="201F1E"/>
              </a:solidFill>
              <a:latin typeface="Source Sans Pro" panose="020B0503030403020204" pitchFamily="34" charset="0"/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CB8611-221A-4DA7-829B-D316180C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782" y="1813560"/>
            <a:ext cx="4502508" cy="37814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3D6B2CD-73BE-4F19-9356-5C110A1AD0A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19993" y="2481950"/>
            <a:ext cx="4038600" cy="31130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A79ADCD-237F-46A5-A520-645B8C4FD5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368" y="2562831"/>
            <a:ext cx="2951272" cy="2951272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542D9E56-6523-41F0-8F6B-415261B5B61D}"/>
              </a:ext>
            </a:extLst>
          </p:cNvPr>
          <p:cNvSpPr/>
          <p:nvPr/>
        </p:nvSpPr>
        <p:spPr>
          <a:xfrm>
            <a:off x="5526636" y="2004475"/>
            <a:ext cx="3154680" cy="714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TAAL-DENKSTIMULERENDE</a:t>
            </a:r>
          </a:p>
          <a:p>
            <a:pPr algn="ctr"/>
            <a:r>
              <a:rPr lang="nl-BE" dirty="0"/>
              <a:t>EF-BRIL</a:t>
            </a:r>
          </a:p>
        </p:txBody>
      </p:sp>
    </p:spTree>
    <p:extLst>
      <p:ext uri="{BB962C8B-B14F-4D97-AF65-F5344CB8AC3E}">
        <p14:creationId xmlns:p14="http://schemas.microsoft.com/office/powerpoint/2010/main" val="349808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Blauw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KKGK 5 okt" id="{FFE0E02A-AD72-4786-AD24-4893F9E7B809}" vid="{D15BE9C2-AAA9-41C1-82EA-4385CDE2AF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8623B612493419558C606655CF3E2" ma:contentTypeVersion="13" ma:contentTypeDescription="Create a new document." ma:contentTypeScope="" ma:versionID="b15f4d3978759858d7f7401e808fb5ee">
  <xsd:schema xmlns:xsd="http://www.w3.org/2001/XMLSchema" xmlns:xs="http://www.w3.org/2001/XMLSchema" xmlns:p="http://schemas.microsoft.com/office/2006/metadata/properties" xmlns:ns3="4274e6e2-d1b1-4670-98ed-c673481c830e" xmlns:ns4="850d1aea-5dd7-4332-96c6-f4dbe3140561" targetNamespace="http://schemas.microsoft.com/office/2006/metadata/properties" ma:root="true" ma:fieldsID="f3cbead88de3a59b3310ca0657c05e6e" ns3:_="" ns4:_="">
    <xsd:import namespace="4274e6e2-d1b1-4670-98ed-c673481c830e"/>
    <xsd:import namespace="850d1aea-5dd7-4332-96c6-f4dbe31405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Locatio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4e6e2-d1b1-4670-98ed-c673481c830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d1aea-5dd7-4332-96c6-f4dbe31405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EC4982-C95C-4F8F-916D-49DC3FDACDA3}">
  <ds:schemaRefs>
    <ds:schemaRef ds:uri="http://www.w3.org/XML/1998/namespace"/>
    <ds:schemaRef ds:uri="http://purl.org/dc/dcmitype/"/>
    <ds:schemaRef ds:uri="4274e6e2-d1b1-4670-98ed-c673481c830e"/>
    <ds:schemaRef ds:uri="http://schemas.microsoft.com/office/infopath/2007/PartnerControls"/>
    <ds:schemaRef ds:uri="http://purl.org/dc/terms/"/>
    <ds:schemaRef ds:uri="850d1aea-5dd7-4332-96c6-f4dbe3140561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0601705-B279-44F5-9A96-91EB0ED37D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74e6e2-d1b1-4670-98ed-c673481c830e"/>
    <ds:schemaRef ds:uri="850d1aea-5dd7-4332-96c6-f4dbe31405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498174-1C8F-45D4-B77E-AA214B3672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9967</TotalTime>
  <Words>137</Words>
  <Application>Microsoft Office PowerPoint</Application>
  <PresentationFormat>Widescreen</PresentationFormat>
  <Paragraphs>20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Source Sans Pro</vt:lpstr>
      <vt:lpstr>Tw Cen MT</vt:lpstr>
      <vt:lpstr>Tw Cen MT Condensed</vt:lpstr>
      <vt:lpstr>Wingdings 3</vt:lpstr>
      <vt:lpstr>Integraal</vt:lpstr>
      <vt:lpstr>Groeien in  taal-denkstimulerende  EF-begeleiding.   </vt:lpstr>
      <vt:lpstr>1. Foci – link met grote kansen – vernieuwende aspect</vt:lpstr>
      <vt:lpstr>2. Doelstellingen (+ projectfasering)</vt:lpstr>
      <vt:lpstr>3. Verwachte projectresultaten:  studenten, leerkrachten en lerarenopleiders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vooruitblik</dc:title>
  <dc:creator>Carolien Frijns</dc:creator>
  <cp:lastModifiedBy>Eveline Mertens</cp:lastModifiedBy>
  <cp:revision>36</cp:revision>
  <dcterms:created xsi:type="dcterms:W3CDTF">2020-12-05T15:58:19Z</dcterms:created>
  <dcterms:modified xsi:type="dcterms:W3CDTF">2021-04-02T18:30:28Z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0x0101008998623B612493419558C606655CF3E2</vt:lpwstr>
  </property>
</Properties>
</file>